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64" r:id="rId2"/>
    <p:sldId id="266" r:id="rId3"/>
    <p:sldId id="268" r:id="rId4"/>
    <p:sldId id="274" r:id="rId5"/>
    <p:sldId id="281" r:id="rId6"/>
    <p:sldId id="284" r:id="rId7"/>
    <p:sldId id="277" r:id="rId8"/>
    <p:sldId id="278" r:id="rId9"/>
    <p:sldId id="279" r:id="rId10"/>
    <p:sldId id="276" r:id="rId11"/>
    <p:sldId id="282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3"/>
    <p:restoredTop sz="88485" autoAdjust="0"/>
  </p:normalViewPr>
  <p:slideViewPr>
    <p:cSldViewPr showGuides="1">
      <p:cViewPr varScale="1">
        <p:scale>
          <a:sx n="98" d="100"/>
          <a:sy n="98" d="100"/>
        </p:scale>
        <p:origin x="177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E2834D-ABFC-404C-A612-586B2C54F36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A65669-9C17-0B4C-BF59-D5F1CA63B2E2}">
      <dgm:prSet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Mild Disease</a:t>
          </a:r>
        </a:p>
      </dgm:t>
    </dgm:pt>
    <dgm:pt modelId="{F7326210-8CD7-F348-920D-8A2A82417B0C}" type="parTrans" cxnId="{993864B5-26FD-7541-9E0D-D2814ACC9FA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0F8765-3978-8647-93A1-D7AC31A83EF6}" type="sibTrans" cxnId="{993864B5-26FD-7541-9E0D-D2814ACC9FA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4FBCD3-B357-474A-B9FD-7A66525E907F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Alternatively, can use topical tacrolimus and intralesional corticosteroids</a:t>
          </a:r>
          <a:r>
            <a:rPr lang="en-US" sz="1800" baseline="30000" dirty="0">
              <a:latin typeface="Arial" panose="020B0604020202020204" pitchFamily="34" charset="0"/>
              <a:cs typeface="Arial" panose="020B0604020202020204" pitchFamily="34" charset="0"/>
            </a:rPr>
            <a:t>5,6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5126EB-421C-6F45-8639-82330651A51C}" type="parTrans" cxnId="{BD371258-FC15-C241-AB62-88F824870B4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BC5FA2-915D-164F-960D-EE1941394C26}" type="sibTrans" cxnId="{BD371258-FC15-C241-AB62-88F824870B4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E3FF88-8E91-C34F-91AE-1E5541325969}">
      <dgm:prSet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Moderate-Severe Disease</a:t>
          </a:r>
        </a:p>
      </dgm:t>
    </dgm:pt>
    <dgm:pt modelId="{45E3214C-6E33-AB47-9787-FA79577B0D3A}" type="parTrans" cxnId="{4EF2CE51-A4DE-3C47-BB6F-B3A80DBB94C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FEAE74-8AA3-0C4F-9707-E402AE7ADFEF}" type="sibTrans" cxnId="{4EF2CE51-A4DE-3C47-BB6F-B3A80DBB94C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4EEAB1-D24F-434A-B822-1F4BE090D283}">
      <dgm:prSet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Serve and Refractory Disease</a:t>
          </a:r>
        </a:p>
      </dgm:t>
    </dgm:pt>
    <dgm:pt modelId="{F87773FD-8812-C440-97F5-9F47FC7C8409}" type="parTrans" cxnId="{8C5776A7-9BC2-DB48-A710-209BD454F440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4CB350-D3F6-054B-A8FA-AE1D76CA7823}" type="sibTrans" cxnId="{8C5776A7-9BC2-DB48-A710-209BD454F440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18042F-24C3-114A-A919-A7B72B4C6208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First line: topical corticosteroids</a:t>
          </a:r>
        </a:p>
      </dgm:t>
    </dgm:pt>
    <dgm:pt modelId="{87449096-8FD7-5B43-86E5-454684CAE094}" type="parTrans" cxnId="{EBEEDD83-2E1C-7644-BE03-45DA2D654950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F32BB0-C9A4-4E4C-AD8F-6F66BD9604B2}" type="sibTrans" cxnId="{EBEEDD83-2E1C-7644-BE03-45DA2D654950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BCF1CD-8DD4-FB4B-830F-D74FCD615D3E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Recommend tapering after remission</a:t>
          </a:r>
        </a:p>
      </dgm:t>
    </dgm:pt>
    <dgm:pt modelId="{05C651EB-4191-C140-8636-243381C4FD1F}" type="parTrans" cxnId="{72C7E50C-B56B-254A-A506-58F0D8FDE43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3EAD34-7AA7-D44B-BFCF-30C357CF3ABF}" type="sibTrans" cxnId="{72C7E50C-B56B-254A-A506-58F0D8FDE43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885E80-E376-8C4F-A887-EFC901718362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Systemic steroids</a:t>
          </a:r>
        </a:p>
      </dgm:t>
    </dgm:pt>
    <dgm:pt modelId="{539DBB40-F058-C943-88EA-B3A1874FAFF5}" type="parTrans" cxnId="{AABCA59A-3EE1-304D-93FC-8CC93FB6696C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3F2D87-9DD3-4E4D-9D04-1FAAEA3D2F0B}" type="sibTrans" cxnId="{AABCA59A-3EE1-304D-93FC-8CC93FB6696C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FBB7AD-5288-1840-80EF-6EFB2B495607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Systemic steroids, azathioprine, mycophenolate mofetil, IVIG, rituximab </a:t>
          </a:r>
        </a:p>
      </dgm:t>
    </dgm:pt>
    <dgm:pt modelId="{A48C567B-72D1-2848-8D36-BB9CCF8077B4}" type="parTrans" cxnId="{25FC4EFB-6D3C-EA44-AB89-AF8266C561C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BC5DD9-4FE5-4943-9086-A65210D2AB66}" type="sibTrans" cxnId="{25FC4EFB-6D3C-EA44-AB89-AF8266C561C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5DFFDE-8964-574D-ABDA-3191BDF21785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Doxycycline and nicotinamide </a:t>
          </a:r>
        </a:p>
      </dgm:t>
    </dgm:pt>
    <dgm:pt modelId="{F0AE22F6-713D-274B-BBEA-2E21F16EE659}" type="parTrans" cxnId="{6B51BE8B-309A-5D48-A49F-FE69DC0DC18F}">
      <dgm:prSet/>
      <dgm:spPr/>
      <dgm:t>
        <a:bodyPr/>
        <a:lstStyle/>
        <a:p>
          <a:endParaRPr lang="en-US"/>
        </a:p>
      </dgm:t>
    </dgm:pt>
    <dgm:pt modelId="{27A3E9CF-FC9E-7C46-9C84-92FA0E7DF319}" type="sibTrans" cxnId="{6B51BE8B-309A-5D48-A49F-FE69DC0DC18F}">
      <dgm:prSet/>
      <dgm:spPr/>
      <dgm:t>
        <a:bodyPr/>
        <a:lstStyle/>
        <a:p>
          <a:endParaRPr lang="en-US"/>
        </a:p>
      </dgm:t>
    </dgm:pt>
    <dgm:pt modelId="{D8D1745D-9255-7440-96A7-BF7C554952FB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Dapsone</a:t>
          </a:r>
        </a:p>
      </dgm:t>
    </dgm:pt>
    <dgm:pt modelId="{EA392A1C-0014-3841-8FD6-C3D6ACF3F4EA}" type="parTrans" cxnId="{0C803021-A9EE-A64B-A086-20A51D1EB210}">
      <dgm:prSet/>
      <dgm:spPr/>
      <dgm:t>
        <a:bodyPr/>
        <a:lstStyle/>
        <a:p>
          <a:endParaRPr lang="en-US"/>
        </a:p>
      </dgm:t>
    </dgm:pt>
    <dgm:pt modelId="{134E0659-77F4-7649-A698-7F9D2635004F}" type="sibTrans" cxnId="{0C803021-A9EE-A64B-A086-20A51D1EB210}">
      <dgm:prSet/>
      <dgm:spPr/>
      <dgm:t>
        <a:bodyPr/>
        <a:lstStyle/>
        <a:p>
          <a:endParaRPr lang="en-US"/>
        </a:p>
      </dgm:t>
    </dgm:pt>
    <dgm:pt modelId="{20683783-178C-6343-BED3-9D85A415C9C5}" type="pres">
      <dgm:prSet presAssocID="{38E2834D-ABFC-404C-A612-586B2C54F368}" presName="linearFlow" presStyleCnt="0">
        <dgm:presLayoutVars>
          <dgm:dir/>
          <dgm:animLvl val="lvl"/>
          <dgm:resizeHandles val="exact"/>
        </dgm:presLayoutVars>
      </dgm:prSet>
      <dgm:spPr/>
    </dgm:pt>
    <dgm:pt modelId="{DA172132-61F3-CB4C-98AD-7447BC72D941}" type="pres">
      <dgm:prSet presAssocID="{3AA65669-9C17-0B4C-BF59-D5F1CA63B2E2}" presName="composite" presStyleCnt="0"/>
      <dgm:spPr/>
    </dgm:pt>
    <dgm:pt modelId="{2E72CC7A-5219-D141-BA1C-787146021852}" type="pres">
      <dgm:prSet presAssocID="{3AA65669-9C17-0B4C-BF59-D5F1CA63B2E2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4967810B-84EA-7B42-A406-65ACAC5519C5}" type="pres">
      <dgm:prSet presAssocID="{3AA65669-9C17-0B4C-BF59-D5F1CA63B2E2}" presName="descendantText" presStyleLbl="alignAcc1" presStyleIdx="0" presStyleCnt="3" custLinFactNeighborX="798" custLinFactNeighborY="-457">
        <dgm:presLayoutVars>
          <dgm:bulletEnabled val="1"/>
        </dgm:presLayoutVars>
      </dgm:prSet>
      <dgm:spPr/>
    </dgm:pt>
    <dgm:pt modelId="{49711C55-AF89-A949-944A-074F6CFDD486}" type="pres">
      <dgm:prSet presAssocID="{080F8765-3978-8647-93A1-D7AC31A83EF6}" presName="sp" presStyleCnt="0"/>
      <dgm:spPr/>
    </dgm:pt>
    <dgm:pt modelId="{C76DB1DA-E8BD-2044-A33C-72B924A376E8}" type="pres">
      <dgm:prSet presAssocID="{A9E3FF88-8E91-C34F-91AE-1E5541325969}" presName="composite" presStyleCnt="0"/>
      <dgm:spPr/>
    </dgm:pt>
    <dgm:pt modelId="{B9010510-D4D5-F34F-A69A-D582602C04CD}" type="pres">
      <dgm:prSet presAssocID="{A9E3FF88-8E91-C34F-91AE-1E5541325969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8F7EDE7A-4EE5-8840-91F8-5AF2D72D8888}" type="pres">
      <dgm:prSet presAssocID="{A9E3FF88-8E91-C34F-91AE-1E5541325969}" presName="descendantText" presStyleLbl="alignAcc1" presStyleIdx="1" presStyleCnt="3">
        <dgm:presLayoutVars>
          <dgm:bulletEnabled val="1"/>
        </dgm:presLayoutVars>
      </dgm:prSet>
      <dgm:spPr/>
    </dgm:pt>
    <dgm:pt modelId="{134A1C6D-0B3E-7D4D-9F25-26D19F0B182A}" type="pres">
      <dgm:prSet presAssocID="{9CFEAE74-8AA3-0C4F-9707-E402AE7ADFEF}" presName="sp" presStyleCnt="0"/>
      <dgm:spPr/>
    </dgm:pt>
    <dgm:pt modelId="{029B6ACB-815C-1947-BB60-50F43B4F7111}" type="pres">
      <dgm:prSet presAssocID="{124EEAB1-D24F-434A-B822-1F4BE090D283}" presName="composite" presStyleCnt="0"/>
      <dgm:spPr/>
    </dgm:pt>
    <dgm:pt modelId="{78A1F946-6B76-4947-8FD7-3B34F066ABC2}" type="pres">
      <dgm:prSet presAssocID="{124EEAB1-D24F-434A-B822-1F4BE090D283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5CE852C-529A-854D-8248-23E6E2BDBF69}" type="pres">
      <dgm:prSet presAssocID="{124EEAB1-D24F-434A-B822-1F4BE090D283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72C7E50C-B56B-254A-A506-58F0D8FDE432}" srcId="{A9E3FF88-8E91-C34F-91AE-1E5541325969}" destId="{EABCF1CD-8DD4-FB4B-830F-D74FCD615D3E}" srcOrd="1" destOrd="0" parTransId="{05C651EB-4191-C140-8636-243381C4FD1F}" sibTransId="{FB3EAD34-7AA7-D44B-BFCF-30C357CF3ABF}"/>
    <dgm:cxn modelId="{0C803021-A9EE-A64B-A086-20A51D1EB210}" srcId="{A9E3FF88-8E91-C34F-91AE-1E5541325969}" destId="{D8D1745D-9255-7440-96A7-BF7C554952FB}" srcOrd="2" destOrd="0" parTransId="{EA392A1C-0014-3841-8FD6-C3D6ACF3F4EA}" sibTransId="{134E0659-77F4-7649-A698-7F9D2635004F}"/>
    <dgm:cxn modelId="{14AB3144-F565-F94D-9025-9510FB5DE76A}" type="presOf" srcId="{F218042F-24C3-114A-A919-A7B72B4C6208}" destId="{4967810B-84EA-7B42-A406-65ACAC5519C5}" srcOrd="0" destOrd="0" presId="urn:microsoft.com/office/officeart/2005/8/layout/chevron2"/>
    <dgm:cxn modelId="{4EF2CE51-A4DE-3C47-BB6F-B3A80DBB94C2}" srcId="{38E2834D-ABFC-404C-A612-586B2C54F368}" destId="{A9E3FF88-8E91-C34F-91AE-1E5541325969}" srcOrd="1" destOrd="0" parTransId="{45E3214C-6E33-AB47-9787-FA79577B0D3A}" sibTransId="{9CFEAE74-8AA3-0C4F-9707-E402AE7ADFEF}"/>
    <dgm:cxn modelId="{BD371258-FC15-C241-AB62-88F824870B4A}" srcId="{3AA65669-9C17-0B4C-BF59-D5F1CA63B2E2}" destId="{EA4FBCD3-B357-474A-B9FD-7A66525E907F}" srcOrd="1" destOrd="0" parTransId="{9F5126EB-421C-6F45-8639-82330651A51C}" sibTransId="{2EBC5FA2-915D-164F-960D-EE1941394C26}"/>
    <dgm:cxn modelId="{3AF3635A-2838-4144-AE43-86682D383223}" type="presOf" srcId="{AEFBB7AD-5288-1840-80EF-6EFB2B495607}" destId="{35CE852C-529A-854D-8248-23E6E2BDBF69}" srcOrd="0" destOrd="0" presId="urn:microsoft.com/office/officeart/2005/8/layout/chevron2"/>
    <dgm:cxn modelId="{40929C67-7629-3346-A12A-E20F41BDD9A3}" type="presOf" srcId="{D8D1745D-9255-7440-96A7-BF7C554952FB}" destId="{8F7EDE7A-4EE5-8840-91F8-5AF2D72D8888}" srcOrd="0" destOrd="2" presId="urn:microsoft.com/office/officeart/2005/8/layout/chevron2"/>
    <dgm:cxn modelId="{304EB46B-CF0E-8D4D-8E2D-CC31BA0C7F0F}" type="presOf" srcId="{EABCF1CD-8DD4-FB4B-830F-D74FCD615D3E}" destId="{8F7EDE7A-4EE5-8840-91F8-5AF2D72D8888}" srcOrd="0" destOrd="1" presId="urn:microsoft.com/office/officeart/2005/8/layout/chevron2"/>
    <dgm:cxn modelId="{8D4B796C-6257-E94B-B678-92219049AB62}" type="presOf" srcId="{A9E3FF88-8E91-C34F-91AE-1E5541325969}" destId="{B9010510-D4D5-F34F-A69A-D582602C04CD}" srcOrd="0" destOrd="0" presId="urn:microsoft.com/office/officeart/2005/8/layout/chevron2"/>
    <dgm:cxn modelId="{AF84776F-B32B-F749-BD70-EC0524FC9CDA}" type="presOf" srcId="{5C5DFFDE-8964-574D-ABDA-3191BDF21785}" destId="{4967810B-84EA-7B42-A406-65ACAC5519C5}" srcOrd="0" destOrd="2" presId="urn:microsoft.com/office/officeart/2005/8/layout/chevron2"/>
    <dgm:cxn modelId="{1522EC72-086C-E449-AE9C-147FA55293B0}" type="presOf" srcId="{38E2834D-ABFC-404C-A612-586B2C54F368}" destId="{20683783-178C-6343-BED3-9D85A415C9C5}" srcOrd="0" destOrd="0" presId="urn:microsoft.com/office/officeart/2005/8/layout/chevron2"/>
    <dgm:cxn modelId="{1682BD80-C121-8946-848D-5FEB6488F036}" type="presOf" srcId="{3AA65669-9C17-0B4C-BF59-D5F1CA63B2E2}" destId="{2E72CC7A-5219-D141-BA1C-787146021852}" srcOrd="0" destOrd="0" presId="urn:microsoft.com/office/officeart/2005/8/layout/chevron2"/>
    <dgm:cxn modelId="{EBEEDD83-2E1C-7644-BE03-45DA2D654950}" srcId="{3AA65669-9C17-0B4C-BF59-D5F1CA63B2E2}" destId="{F218042F-24C3-114A-A919-A7B72B4C6208}" srcOrd="0" destOrd="0" parTransId="{87449096-8FD7-5B43-86E5-454684CAE094}" sibTransId="{CDF32BB0-C9A4-4E4C-AD8F-6F66BD9604B2}"/>
    <dgm:cxn modelId="{2A4D6589-D06C-9F4D-B69B-03E6FFC023A7}" type="presOf" srcId="{EA4FBCD3-B357-474A-B9FD-7A66525E907F}" destId="{4967810B-84EA-7B42-A406-65ACAC5519C5}" srcOrd="0" destOrd="1" presId="urn:microsoft.com/office/officeart/2005/8/layout/chevron2"/>
    <dgm:cxn modelId="{6B51BE8B-309A-5D48-A49F-FE69DC0DC18F}" srcId="{3AA65669-9C17-0B4C-BF59-D5F1CA63B2E2}" destId="{5C5DFFDE-8964-574D-ABDA-3191BDF21785}" srcOrd="2" destOrd="0" parTransId="{F0AE22F6-713D-274B-BBEA-2E21F16EE659}" sibTransId="{27A3E9CF-FC9E-7C46-9C84-92FA0E7DF319}"/>
    <dgm:cxn modelId="{AABCA59A-3EE1-304D-93FC-8CC93FB6696C}" srcId="{A9E3FF88-8E91-C34F-91AE-1E5541325969}" destId="{F5885E80-E376-8C4F-A887-EFC901718362}" srcOrd="0" destOrd="0" parTransId="{539DBB40-F058-C943-88EA-B3A1874FAFF5}" sibTransId="{BA3F2D87-9DD3-4E4D-9D04-1FAAEA3D2F0B}"/>
    <dgm:cxn modelId="{8866E2A0-32FB-C949-9088-C8ACFF0016BA}" type="presOf" srcId="{F5885E80-E376-8C4F-A887-EFC901718362}" destId="{8F7EDE7A-4EE5-8840-91F8-5AF2D72D8888}" srcOrd="0" destOrd="0" presId="urn:microsoft.com/office/officeart/2005/8/layout/chevron2"/>
    <dgm:cxn modelId="{87062BA1-353B-E245-B7A6-130C9F04EB01}" type="presOf" srcId="{124EEAB1-D24F-434A-B822-1F4BE090D283}" destId="{78A1F946-6B76-4947-8FD7-3B34F066ABC2}" srcOrd="0" destOrd="0" presId="urn:microsoft.com/office/officeart/2005/8/layout/chevron2"/>
    <dgm:cxn modelId="{8C5776A7-9BC2-DB48-A710-209BD454F440}" srcId="{38E2834D-ABFC-404C-A612-586B2C54F368}" destId="{124EEAB1-D24F-434A-B822-1F4BE090D283}" srcOrd="2" destOrd="0" parTransId="{F87773FD-8812-C440-97F5-9F47FC7C8409}" sibTransId="{514CB350-D3F6-054B-A8FA-AE1D76CA7823}"/>
    <dgm:cxn modelId="{993864B5-26FD-7541-9E0D-D2814ACC9FA6}" srcId="{38E2834D-ABFC-404C-A612-586B2C54F368}" destId="{3AA65669-9C17-0B4C-BF59-D5F1CA63B2E2}" srcOrd="0" destOrd="0" parTransId="{F7326210-8CD7-F348-920D-8A2A82417B0C}" sibTransId="{080F8765-3978-8647-93A1-D7AC31A83EF6}"/>
    <dgm:cxn modelId="{25FC4EFB-6D3C-EA44-AB89-AF8266C561CE}" srcId="{124EEAB1-D24F-434A-B822-1F4BE090D283}" destId="{AEFBB7AD-5288-1840-80EF-6EFB2B495607}" srcOrd="0" destOrd="0" parTransId="{A48C567B-72D1-2848-8D36-BB9CCF8077B4}" sibTransId="{79BC5DD9-4FE5-4943-9086-A65210D2AB66}"/>
    <dgm:cxn modelId="{57BC264A-C0A3-B147-A9E6-20A12A6EC88C}" type="presParOf" srcId="{20683783-178C-6343-BED3-9D85A415C9C5}" destId="{DA172132-61F3-CB4C-98AD-7447BC72D941}" srcOrd="0" destOrd="0" presId="urn:microsoft.com/office/officeart/2005/8/layout/chevron2"/>
    <dgm:cxn modelId="{8ACFC6B1-2322-0044-9418-843A9CB420B4}" type="presParOf" srcId="{DA172132-61F3-CB4C-98AD-7447BC72D941}" destId="{2E72CC7A-5219-D141-BA1C-787146021852}" srcOrd="0" destOrd="0" presId="urn:microsoft.com/office/officeart/2005/8/layout/chevron2"/>
    <dgm:cxn modelId="{93BE3E3F-29C2-F54E-BE49-1B50FC6378AC}" type="presParOf" srcId="{DA172132-61F3-CB4C-98AD-7447BC72D941}" destId="{4967810B-84EA-7B42-A406-65ACAC5519C5}" srcOrd="1" destOrd="0" presId="urn:microsoft.com/office/officeart/2005/8/layout/chevron2"/>
    <dgm:cxn modelId="{F6FC320C-3D5E-5243-88AD-58C08D8D590C}" type="presParOf" srcId="{20683783-178C-6343-BED3-9D85A415C9C5}" destId="{49711C55-AF89-A949-944A-074F6CFDD486}" srcOrd="1" destOrd="0" presId="urn:microsoft.com/office/officeart/2005/8/layout/chevron2"/>
    <dgm:cxn modelId="{7CE7C0E9-0F00-B442-B984-3C7457F13567}" type="presParOf" srcId="{20683783-178C-6343-BED3-9D85A415C9C5}" destId="{C76DB1DA-E8BD-2044-A33C-72B924A376E8}" srcOrd="2" destOrd="0" presId="urn:microsoft.com/office/officeart/2005/8/layout/chevron2"/>
    <dgm:cxn modelId="{C8459DA4-C4AF-D149-93CA-0894667F5D06}" type="presParOf" srcId="{C76DB1DA-E8BD-2044-A33C-72B924A376E8}" destId="{B9010510-D4D5-F34F-A69A-D582602C04CD}" srcOrd="0" destOrd="0" presId="urn:microsoft.com/office/officeart/2005/8/layout/chevron2"/>
    <dgm:cxn modelId="{19F86021-A618-2747-A2E9-76A24301C612}" type="presParOf" srcId="{C76DB1DA-E8BD-2044-A33C-72B924A376E8}" destId="{8F7EDE7A-4EE5-8840-91F8-5AF2D72D8888}" srcOrd="1" destOrd="0" presId="urn:microsoft.com/office/officeart/2005/8/layout/chevron2"/>
    <dgm:cxn modelId="{CCF81D04-F2D7-6D49-9834-137C936423BE}" type="presParOf" srcId="{20683783-178C-6343-BED3-9D85A415C9C5}" destId="{134A1C6D-0B3E-7D4D-9F25-26D19F0B182A}" srcOrd="3" destOrd="0" presId="urn:microsoft.com/office/officeart/2005/8/layout/chevron2"/>
    <dgm:cxn modelId="{E92C12B4-CB57-A24D-AF40-E648297BE4AD}" type="presParOf" srcId="{20683783-178C-6343-BED3-9D85A415C9C5}" destId="{029B6ACB-815C-1947-BB60-50F43B4F7111}" srcOrd="4" destOrd="0" presId="urn:microsoft.com/office/officeart/2005/8/layout/chevron2"/>
    <dgm:cxn modelId="{FEDCA5D3-3EF2-1142-BF8F-3DB313F0F522}" type="presParOf" srcId="{029B6ACB-815C-1947-BB60-50F43B4F7111}" destId="{78A1F946-6B76-4947-8FD7-3B34F066ABC2}" srcOrd="0" destOrd="0" presId="urn:microsoft.com/office/officeart/2005/8/layout/chevron2"/>
    <dgm:cxn modelId="{75B1B3F9-4DB3-D846-A12D-DD43B17F9EC2}" type="presParOf" srcId="{029B6ACB-815C-1947-BB60-50F43B4F7111}" destId="{35CE852C-529A-854D-8248-23E6E2BDBF6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2CC7A-5219-D141-BA1C-787146021852}">
      <dsp:nvSpPr>
        <dsp:cNvPr id="0" name=""/>
        <dsp:cNvSpPr/>
      </dsp:nvSpPr>
      <dsp:spPr>
        <a:xfrm rot="5400000">
          <a:off x="-270104" y="275458"/>
          <a:ext cx="1800697" cy="126048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Mild Disease</a:t>
          </a:r>
        </a:p>
      </dsp:txBody>
      <dsp:txXfrm rot="-5400000">
        <a:off x="1" y="635597"/>
        <a:ext cx="1260488" cy="540209"/>
      </dsp:txXfrm>
    </dsp:sp>
    <dsp:sp modelId="{4967810B-84EA-7B42-A406-65ACAC5519C5}">
      <dsp:nvSpPr>
        <dsp:cNvPr id="0" name=""/>
        <dsp:cNvSpPr/>
      </dsp:nvSpPr>
      <dsp:spPr>
        <a:xfrm rot="5400000">
          <a:off x="3816917" y="-2556424"/>
          <a:ext cx="1170453" cy="62833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First line: topical corticosteroids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Alternatively, can use topical tacrolimus and intralesional corticosteroids</a:t>
          </a:r>
          <a:r>
            <a:rPr lang="en-US" sz="1800" kern="1200" baseline="30000" dirty="0">
              <a:latin typeface="Arial" panose="020B0604020202020204" pitchFamily="34" charset="0"/>
              <a:cs typeface="Arial" panose="020B0604020202020204" pitchFamily="34" charset="0"/>
            </a:rPr>
            <a:t>5,6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Doxycycline and nicotinamide </a:t>
          </a:r>
        </a:p>
      </dsp:txBody>
      <dsp:txXfrm rot="-5400000">
        <a:off x="1260489" y="57141"/>
        <a:ext cx="6226174" cy="1056179"/>
      </dsp:txXfrm>
    </dsp:sp>
    <dsp:sp modelId="{B9010510-D4D5-F34F-A69A-D582602C04CD}">
      <dsp:nvSpPr>
        <dsp:cNvPr id="0" name=""/>
        <dsp:cNvSpPr/>
      </dsp:nvSpPr>
      <dsp:spPr>
        <a:xfrm rot="5400000">
          <a:off x="-270104" y="1884355"/>
          <a:ext cx="1800697" cy="126048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Moderate-Severe Disease</a:t>
          </a:r>
        </a:p>
      </dsp:txBody>
      <dsp:txXfrm rot="-5400000">
        <a:off x="1" y="2244494"/>
        <a:ext cx="1260488" cy="540209"/>
      </dsp:txXfrm>
    </dsp:sp>
    <dsp:sp modelId="{8F7EDE7A-4EE5-8840-91F8-5AF2D72D8888}">
      <dsp:nvSpPr>
        <dsp:cNvPr id="0" name=""/>
        <dsp:cNvSpPr/>
      </dsp:nvSpPr>
      <dsp:spPr>
        <a:xfrm rot="5400000">
          <a:off x="3816609" y="-941870"/>
          <a:ext cx="1171068" cy="62833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Systemic steroids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Recommend tapering after remission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Dapsone</a:t>
          </a:r>
        </a:p>
      </dsp:txBody>
      <dsp:txXfrm rot="-5400000">
        <a:off x="1260488" y="1671418"/>
        <a:ext cx="6226144" cy="1056734"/>
      </dsp:txXfrm>
    </dsp:sp>
    <dsp:sp modelId="{78A1F946-6B76-4947-8FD7-3B34F066ABC2}">
      <dsp:nvSpPr>
        <dsp:cNvPr id="0" name=""/>
        <dsp:cNvSpPr/>
      </dsp:nvSpPr>
      <dsp:spPr>
        <a:xfrm rot="5400000">
          <a:off x="-270104" y="3493253"/>
          <a:ext cx="1800697" cy="126048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Serve and Refractory Disease</a:t>
          </a:r>
        </a:p>
      </dsp:txBody>
      <dsp:txXfrm rot="-5400000">
        <a:off x="1" y="3853392"/>
        <a:ext cx="1260488" cy="540209"/>
      </dsp:txXfrm>
    </dsp:sp>
    <dsp:sp modelId="{35CE852C-529A-854D-8248-23E6E2BDBF69}">
      <dsp:nvSpPr>
        <dsp:cNvPr id="0" name=""/>
        <dsp:cNvSpPr/>
      </dsp:nvSpPr>
      <dsp:spPr>
        <a:xfrm rot="5400000">
          <a:off x="3816917" y="666719"/>
          <a:ext cx="1170453" cy="62833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Systemic steroids, azathioprine, mycophenolate mofetil, IVIG, rituximab </a:t>
          </a:r>
        </a:p>
      </dsp:txBody>
      <dsp:txXfrm rot="-5400000">
        <a:off x="1260489" y="3280285"/>
        <a:ext cx="6226174" cy="10561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B32BD-2CA7-4C2E-A2AF-1D86625FFA06}" type="datetimeFigureOut">
              <a:rPr lang="en-US" smtClean="0"/>
              <a:pPr/>
              <a:t>5/6/20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6C4EB-DE73-41E0-AD04-9F317D671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45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DESCRIPTION: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multiple erythematous erosions with hemorrhagic crusting were noted on his scalp  </a:t>
            </a:r>
            <a:endParaRPr lang="en-US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F0F0F"/>
                </a:solidFill>
                <a:latin typeface="Arial" panose="020B0604020202020204" pitchFamily="34" charset="0"/>
              </a:rPr>
              <a:t>MICROSCOPIC DESCRIPTION: H&amp;E stain showing subepidermal blister with mixed infiltrate in dermis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14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F0F0F"/>
                </a:solidFill>
                <a:latin typeface="Arial" panose="020B0604020202020204" pitchFamily="34" charset="0"/>
              </a:rPr>
              <a:t>MICROSCOPIC DESCRIPTION: Direct immunofluorescence with linear IgG staining basement </a:t>
            </a:r>
            <a:r>
              <a:rPr lang="en-US" sz="1200" dirty="0" err="1">
                <a:solidFill>
                  <a:srgbClr val="0F0F0F"/>
                </a:solidFill>
                <a:latin typeface="Arial" panose="020B0604020202020204" pitchFamily="34" charset="0"/>
              </a:rPr>
              <a:t>membran</a:t>
            </a:r>
            <a:r>
              <a:rPr lang="en-US" sz="1200" dirty="0">
                <a:solidFill>
                  <a:srgbClr val="0F0F0F"/>
                </a:solidFill>
                <a:latin typeface="Arial" panose="020B0604020202020204" pitchFamily="34" charset="0"/>
              </a:rPr>
              <a:t>( above); similar pattern also noted for C3 (not shown)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53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97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months later: emergence of new spots 2x a week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6C4EB-DE73-41E0-AD04-9F317D671CC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1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497E9-FAAC-4940-8652-1D11A24FAE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F911E3-2F0F-5646-8054-93A6F7815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08A69-55CC-FA49-B7CE-6D7D5CD2D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3F0E7-16B9-4054-8A62-0240149D4B5C}" type="datetimeFigureOut">
              <a:rPr lang="en-US" smtClean="0"/>
              <a:pPr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27DAB-A262-804A-A4D4-62DD220D5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ED351-0431-7844-BEF6-6C7BB7A6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4944-BA17-4B51-85BA-DFC259298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32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8338A-D8A9-134C-9375-4AC565B50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6225AC-F5E8-784D-A791-50804CD5B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46876-EAE0-154D-809A-A10550DB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3F0E7-16B9-4054-8A62-0240149D4B5C}" type="datetimeFigureOut">
              <a:rPr lang="en-US" smtClean="0"/>
              <a:pPr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A7684-1FCA-2C4F-AFE1-E7C4E23A4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2CB3A-6F08-044A-87A3-DE5438658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4944-BA17-4B51-85BA-DFC259298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73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9FA9A1-1E5C-524F-8E56-AF4E2E8445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340C2-15D8-C240-9D2D-2BA8AABA97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1B434-25D0-D243-B1D8-CC2AED88A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3F0E7-16B9-4054-8A62-0240149D4B5C}" type="datetimeFigureOut">
              <a:rPr lang="en-US" smtClean="0"/>
              <a:pPr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FD410-23FA-0D47-8CDA-C7114717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25AE0-F30A-B244-BAFF-FD6E61FF8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4944-BA17-4B51-85BA-DFC259298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69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23EA7-49AF-6D4E-8F6E-B15DC966F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C1BA-DC36-EF49-B193-21E8436DF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FDF4B-41E1-6040-974F-5D5EF9AB7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3F0E7-16B9-4054-8A62-0240149D4B5C}" type="datetimeFigureOut">
              <a:rPr lang="en-US" smtClean="0"/>
              <a:pPr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C59F7-C7C2-7F4A-95BC-9084DFA66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C211A-FA84-9B4D-ACBD-343EF8F51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4944-BA17-4B51-85BA-DFC259298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66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AE2B1-3DD0-EC4F-93AE-77C04795F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5E196-E4E4-514E-92DD-4B667A044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CC722-3E6C-B149-B19C-0919AA23E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3F0E7-16B9-4054-8A62-0240149D4B5C}" type="datetimeFigureOut">
              <a:rPr lang="en-US" smtClean="0"/>
              <a:pPr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D7903-BB84-3F47-8BB9-8C8759D9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32402-EB16-384D-AF48-D5079E91F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4944-BA17-4B51-85BA-DFC259298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2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8813E-2884-F541-BE55-0916E139A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B2B5A-5E93-1D44-A677-ECAF75C120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368946-6225-5043-A34E-7B57A4C38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580FE-07C6-2449-B488-836978814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3F0E7-16B9-4054-8A62-0240149D4B5C}" type="datetimeFigureOut">
              <a:rPr lang="en-US" smtClean="0"/>
              <a:pPr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D64CD-5F88-774F-91B3-CF45339F1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6FEED-88CE-EB46-B185-261578296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4944-BA17-4B51-85BA-DFC259298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68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7EC4B-9621-6042-98DA-92C0433BA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1CFA9-71F6-7448-A497-7FD872D6F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30D07-D91A-5241-882C-420456D19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A11E9-BFF8-0242-9EBB-8887BF6B57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5DB08A-EEC0-F74E-90C2-B9BBA23CF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3687AC-1E5C-B946-A3EC-71CFEE52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3F0E7-16B9-4054-8A62-0240149D4B5C}" type="datetimeFigureOut">
              <a:rPr lang="en-US" smtClean="0"/>
              <a:pPr/>
              <a:t>5/6/20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AB5000-124F-3044-88B7-EB689BC7C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32FFF3-3E77-AF46-8EB4-FB72B343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4944-BA17-4B51-85BA-DFC259298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2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95117-314D-094F-B0C4-53EB634FE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9AFEF4-1295-3A43-8FA9-640F9112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3F0E7-16B9-4054-8A62-0240149D4B5C}" type="datetimeFigureOut">
              <a:rPr lang="en-US" smtClean="0"/>
              <a:pPr/>
              <a:t>5/6/20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7A079-F06A-D746-A3CA-281F14E99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37382D-467F-9344-8CEA-81853E1B8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4944-BA17-4B51-85BA-DFC259298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1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E7B890-FE41-2340-B3DA-E73220FEC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3F0E7-16B9-4054-8A62-0240149D4B5C}" type="datetimeFigureOut">
              <a:rPr lang="en-US" smtClean="0"/>
              <a:pPr/>
              <a:t>5/6/20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69AD7A-CF0F-304D-AF63-70E471BAA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2E5BE-3B1B-B145-8AA9-8E95F946B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4944-BA17-4B51-85BA-DFC259298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5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C82DA-3A43-8548-891A-13EA0BD05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049C7-99F7-BF4A-A458-4DB522565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16B5F-E2A5-254D-851D-A2A1BADF6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E4BBD-54B0-574B-B756-F56E99076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3F0E7-16B9-4054-8A62-0240149D4B5C}" type="datetimeFigureOut">
              <a:rPr lang="en-US" smtClean="0"/>
              <a:pPr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CF98C-CFE6-9B43-913C-CE42E305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F38D9-1B7B-184D-9D47-24EB5605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4944-BA17-4B51-85BA-DFC259298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670D-8283-C640-8747-7F4624B2E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46818F-2229-1A44-B8D9-9EC1AEDB8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968D8F-1201-AB48-9AB7-F4A3F30CC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33FF3A-51C7-F54C-83A1-879AA58C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3F0E7-16B9-4054-8A62-0240149D4B5C}" type="datetimeFigureOut">
              <a:rPr lang="en-US" smtClean="0"/>
              <a:pPr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C8F5A-AC74-7847-B2E3-FE237BB90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7A601-B615-134B-B74B-0BCF5A31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4944-BA17-4B51-85BA-DFC259298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1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0A398B-E679-ED47-9951-C23235251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ED9FC-5A4A-B248-873C-768E19776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971C7-EE66-8E40-9933-95A293845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3F0E7-16B9-4054-8A62-0240149D4B5C}" type="datetimeFigureOut">
              <a:rPr lang="en-US" smtClean="0"/>
              <a:pPr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EDCA1-BE47-4F46-ACCB-F2137FA79A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4D89-F9BE-8246-969B-E0E33ACD88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94944-BA17-4B51-85BA-DFC259298D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ams-grey-1280.jpg">
            <a:extLst>
              <a:ext uri="{FF2B5EF4-FFF2-40B4-BE49-F238E27FC236}">
                <a16:creationId xmlns:a16="http://schemas.microsoft.com/office/drawing/2014/main" id="{AD6290FF-BB81-B448-AAF6-148C16969B2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3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0" y="1752600"/>
            <a:ext cx="9144000" cy="1432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Case Presentation:</a:t>
            </a:r>
          </a:p>
          <a:p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Erosions on the scalp in a 72-year old man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4267200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Amanda Ederle, BSEd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Malan Kern, MD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r"/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College of Medicine; 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Department of Dermatology</a:t>
            </a:r>
          </a:p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University of Arkansas for Medical Sciences</a:t>
            </a:r>
          </a:p>
        </p:txBody>
      </p:sp>
    </p:spTree>
    <p:extLst>
      <p:ext uri="{BB962C8B-B14F-4D97-AF65-F5344CB8AC3E}">
        <p14:creationId xmlns:p14="http://schemas.microsoft.com/office/powerpoint/2010/main" val="399426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4713A8F0-20A0-0048-B413-FBEEAFC7F87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0173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Clinical Course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CB39F0-19E7-3746-BBC3-B376BFA423B7}"/>
              </a:ext>
            </a:extLst>
          </p:cNvPr>
          <p:cNvSpPr/>
          <p:nvPr/>
        </p:nvSpPr>
        <p:spPr>
          <a:xfrm>
            <a:off x="167150" y="1507867"/>
            <a:ext cx="257359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85CB78-2646-6844-89BF-7A0636C2472E}"/>
              </a:ext>
            </a:extLst>
          </p:cNvPr>
          <p:cNvSpPr txBox="1"/>
          <p:nvPr/>
        </p:nvSpPr>
        <p:spPr>
          <a:xfrm>
            <a:off x="206072" y="1808202"/>
            <a:ext cx="253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0.05% clobetasol BID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FE22F4-7FCD-4346-8E83-72D681730014}"/>
              </a:ext>
            </a:extLst>
          </p:cNvPr>
          <p:cNvSpPr/>
          <p:nvPr/>
        </p:nvSpPr>
        <p:spPr>
          <a:xfrm>
            <a:off x="2836607" y="2514600"/>
            <a:ext cx="257359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AACB18-20F8-FB4F-A4A6-0A0812DD2B20}"/>
              </a:ext>
            </a:extLst>
          </p:cNvPr>
          <p:cNvSpPr txBox="1"/>
          <p:nvPr/>
        </p:nvSpPr>
        <p:spPr>
          <a:xfrm>
            <a:off x="2880445" y="2794197"/>
            <a:ext cx="2529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0.05% fluocinonide QID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E6D452-605B-334B-90EC-02D7ACD3A384}"/>
              </a:ext>
            </a:extLst>
          </p:cNvPr>
          <p:cNvSpPr/>
          <p:nvPr/>
        </p:nvSpPr>
        <p:spPr>
          <a:xfrm>
            <a:off x="169608" y="2514600"/>
            <a:ext cx="257359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8A6389-1AA1-E54D-B96A-CC2227289C1F}"/>
              </a:ext>
            </a:extLst>
          </p:cNvPr>
          <p:cNvSpPr txBox="1"/>
          <p:nvPr/>
        </p:nvSpPr>
        <p:spPr>
          <a:xfrm>
            <a:off x="223279" y="2787134"/>
            <a:ext cx="251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500mg nicotinamide QID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7004ECE-131D-9445-B40F-E4CAAC0462A1}"/>
              </a:ext>
            </a:extLst>
          </p:cNvPr>
          <p:cNvSpPr/>
          <p:nvPr/>
        </p:nvSpPr>
        <p:spPr>
          <a:xfrm>
            <a:off x="2836608" y="1487129"/>
            <a:ext cx="257359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630A10-4BE0-6F42-9F4C-B484E66DE7E2}"/>
              </a:ext>
            </a:extLst>
          </p:cNvPr>
          <p:cNvSpPr txBox="1"/>
          <p:nvPr/>
        </p:nvSpPr>
        <p:spPr>
          <a:xfrm>
            <a:off x="2980270" y="1754436"/>
            <a:ext cx="2339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100mg doxycycline BID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BA13E1FD-7733-E643-8F88-048F1F6A5D8E}"/>
              </a:ext>
            </a:extLst>
          </p:cNvPr>
          <p:cNvSpPr/>
          <p:nvPr/>
        </p:nvSpPr>
        <p:spPr>
          <a:xfrm>
            <a:off x="5496232" y="1487129"/>
            <a:ext cx="1456540" cy="193136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A99A517-6892-344D-828F-D0D96186EF62}"/>
              </a:ext>
            </a:extLst>
          </p:cNvPr>
          <p:cNvSpPr/>
          <p:nvPr/>
        </p:nvSpPr>
        <p:spPr>
          <a:xfrm>
            <a:off x="7010400" y="1600200"/>
            <a:ext cx="1880419" cy="1826964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A15382-2964-7E44-85E2-84CF3A940593}"/>
              </a:ext>
            </a:extLst>
          </p:cNvPr>
          <p:cNvSpPr txBox="1"/>
          <p:nvPr/>
        </p:nvSpPr>
        <p:spPr>
          <a:xfrm>
            <a:off x="7031294" y="2180148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Initial Appointment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283A321-3790-A04C-BE70-2513E4987235}"/>
              </a:ext>
            </a:extLst>
          </p:cNvPr>
          <p:cNvSpPr/>
          <p:nvPr/>
        </p:nvSpPr>
        <p:spPr>
          <a:xfrm>
            <a:off x="186407" y="5105400"/>
            <a:ext cx="257359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941F5C-127A-E34A-B66E-4FAB04F71429}"/>
              </a:ext>
            </a:extLst>
          </p:cNvPr>
          <p:cNvSpPr txBox="1"/>
          <p:nvPr/>
        </p:nvSpPr>
        <p:spPr>
          <a:xfrm>
            <a:off x="240078" y="5377934"/>
            <a:ext cx="251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500mg nicotinamide QID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1A737F8-A2FE-8940-9BF5-4C9FCA8A2208}"/>
              </a:ext>
            </a:extLst>
          </p:cNvPr>
          <p:cNvSpPr/>
          <p:nvPr/>
        </p:nvSpPr>
        <p:spPr>
          <a:xfrm>
            <a:off x="2873894" y="5082997"/>
            <a:ext cx="257359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A6E8A0-442B-B84E-A255-FC13BECA56C3}"/>
              </a:ext>
            </a:extLst>
          </p:cNvPr>
          <p:cNvSpPr txBox="1"/>
          <p:nvPr/>
        </p:nvSpPr>
        <p:spPr>
          <a:xfrm>
            <a:off x="2990722" y="5348468"/>
            <a:ext cx="2339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100mg doxycycline BID</a:t>
            </a:r>
          </a:p>
        </p:txBody>
      </p:sp>
      <p:sp>
        <p:nvSpPr>
          <p:cNvPr id="25" name="Pentagon 24">
            <a:extLst>
              <a:ext uri="{FF2B5EF4-FFF2-40B4-BE49-F238E27FC236}">
                <a16:creationId xmlns:a16="http://schemas.microsoft.com/office/drawing/2014/main" id="{616FB78A-D08E-0B47-80CC-8D32A4EEC4D6}"/>
              </a:ext>
            </a:extLst>
          </p:cNvPr>
          <p:cNvSpPr/>
          <p:nvPr/>
        </p:nvSpPr>
        <p:spPr>
          <a:xfrm>
            <a:off x="5513031" y="5082997"/>
            <a:ext cx="1456540" cy="9144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DE789EE-4207-8045-9385-5510B725AA79}"/>
              </a:ext>
            </a:extLst>
          </p:cNvPr>
          <p:cNvSpPr/>
          <p:nvPr/>
        </p:nvSpPr>
        <p:spPr>
          <a:xfrm>
            <a:off x="7027199" y="4559429"/>
            <a:ext cx="1880419" cy="1826964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C1458A-4928-2046-8B42-2AD13770A747}"/>
              </a:ext>
            </a:extLst>
          </p:cNvPr>
          <p:cNvSpPr txBox="1"/>
          <p:nvPr/>
        </p:nvSpPr>
        <p:spPr>
          <a:xfrm>
            <a:off x="7020232" y="528824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 Months Later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3D425C-E7A1-C74F-A93F-69EEFCB43F28}"/>
              </a:ext>
            </a:extLst>
          </p:cNvPr>
          <p:cNvCxnSpPr/>
          <p:nvPr/>
        </p:nvCxnSpPr>
        <p:spPr>
          <a:xfrm>
            <a:off x="0" y="4191000"/>
            <a:ext cx="914400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143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F11B6190-8882-7345-971A-10C573BD88B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D294EB-6653-AC40-A4CA-4AFA62E72B2B}"/>
              </a:ext>
            </a:extLst>
          </p:cNvPr>
          <p:cNvSpPr txBox="1"/>
          <p:nvPr/>
        </p:nvSpPr>
        <p:spPr>
          <a:xfrm>
            <a:off x="381000" y="1143000"/>
            <a:ext cx="8458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Autoimmune subepithelial blistering due to linear deposition of IgG, IgA, C3 along basement membrane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Biopsy with DIF is diagnostic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MMP typically involves mucosal surfaces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Brunsting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-Perry variant is more prevalent in older men and does not involve the mucosa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high index of suspicion is needed to diagnose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Brunsting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-Perry pemphigoid given the broad differential diagnosis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Management includes topical or systemic steroids along with other immunomodulating therapies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311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990600"/>
            <a:ext cx="8686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Chan LS, Ahmed AR, Anhalt GJ, et al. The first international consensus on mucous membrane pemphigoid: definition, diagnostic criteria, pathogenic factors, medical treatment, and prognostic indications. Arch Dermatol 2002; 138:370. </a:t>
            </a:r>
          </a:p>
          <a:p>
            <a:pPr marL="342900" lvl="0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Ahmed AR,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Hombal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SM. Cicatricial pemphigoid. Int J Dermatol 1986; 25-90.</a:t>
            </a:r>
          </a:p>
          <a:p>
            <a:pPr marL="342900" lvl="0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Fleming TE,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Korman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NJ. Cicatricial pemphigoid. J 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Acad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Dermatol 2000; 43:571.</a:t>
            </a:r>
          </a:p>
          <a:p>
            <a:pPr marL="342900" lvl="0" indent="-342900">
              <a:buAutoNum type="arabicPeriod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Jedlickova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Niedermeier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Zgazarova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Hertl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Brunsting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-Perry pemphigoid of the scalp with antibodies against laminin 332. Dermatology 2011; 222:193.</a:t>
            </a:r>
          </a:p>
          <a:p>
            <a:pPr marL="342900" lvl="0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Lee HY, Blazek C,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Beltraminelli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Borradori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L. Oral mucous membrane pemphigoid: complete response to topical tacrolimus. Acta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Derm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Venereol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2011; 91:604</a:t>
            </a:r>
          </a:p>
          <a:p>
            <a:pPr marL="342900" lvl="0" indent="-342900">
              <a:buAutoNum type="arabicPeriod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Assmann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T, Becker J,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Ruzicka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Megahed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M. Topical tacrolimus for oral cicatricial pemphigoid. Clin Exp Dermatol 2004; 29:674.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221A9B-A10B-474D-8C9D-3269C07B0E4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87593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990600"/>
            <a:ext cx="8686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72-year old man presented to clinic with erosions on his scalp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Began about 6 months ago</a:t>
            </a:r>
          </a:p>
          <a:p>
            <a:pPr marL="91440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Started as blisters and progressed to shallow erosions </a:t>
            </a:r>
          </a:p>
          <a:p>
            <a:pPr marL="914400" indent="-452438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Denied any associated pain or itching</a:t>
            </a:r>
          </a:p>
          <a:p>
            <a:pPr marL="461962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Patient has never had similar lesions before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Denied a history of blistering of the mouth, eyes, nose, or genitals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ROS: unremarkable </a:t>
            </a:r>
          </a:p>
        </p:txBody>
      </p:sp>
    </p:spTree>
    <p:extLst>
      <p:ext uri="{BB962C8B-B14F-4D97-AF65-F5344CB8AC3E}">
        <p14:creationId xmlns:p14="http://schemas.microsoft.com/office/powerpoint/2010/main" val="3197306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erson&#10;&#10;Description automatically generated">
            <a:extLst>
              <a:ext uri="{FF2B5EF4-FFF2-40B4-BE49-F238E27FC236}">
                <a16:creationId xmlns:a16="http://schemas.microsoft.com/office/drawing/2014/main" id="{F049943F-07DD-6B40-8CC6-66C6050F948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77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7113"/>
            <a:ext cx="91440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 with a 6-month history of non-tender, non-pruritic shallow erosions on his scalp.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3340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Biopsy for H&amp;E and DIF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4915B5-92B9-C741-A328-EFFCFFC8C17A}"/>
              </a:ext>
            </a:extLst>
          </p:cNvPr>
          <p:cNvSpPr txBox="1"/>
          <p:nvPr/>
        </p:nvSpPr>
        <p:spPr>
          <a:xfrm>
            <a:off x="228600" y="2259449"/>
            <a:ext cx="86868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Differential Diagnosis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actinic keratosis 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lichen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planopilaris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erosive pustular dermatosis of the scalp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neurotic excoriations 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mucous membrane pemphigoid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FA43C562-77E2-9848-929B-47C46612E0F7}"/>
              </a:ext>
            </a:extLst>
          </p:cNvPr>
          <p:cNvSpPr/>
          <p:nvPr/>
        </p:nvSpPr>
        <p:spPr>
          <a:xfrm>
            <a:off x="4267200" y="1295400"/>
            <a:ext cx="457200" cy="9640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BB33B759-8538-F346-B6F7-DA72BB115EB7}"/>
              </a:ext>
            </a:extLst>
          </p:cNvPr>
          <p:cNvSpPr/>
          <p:nvPr/>
        </p:nvSpPr>
        <p:spPr>
          <a:xfrm>
            <a:off x="4267200" y="4620429"/>
            <a:ext cx="457200" cy="9640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2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703326-DBC8-A943-B4A6-69907DC8A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44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4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een, looking, sitting, bird&#10;&#10;Description automatically generated">
            <a:extLst>
              <a:ext uri="{FF2B5EF4-FFF2-40B4-BE49-F238E27FC236}">
                <a16:creationId xmlns:a16="http://schemas.microsoft.com/office/drawing/2014/main" id="{DC48EF26-A453-CF46-A390-5121CE2B3D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5"/>
          <a:stretch/>
        </p:blipFill>
        <p:spPr>
          <a:xfrm>
            <a:off x="0" y="-14152"/>
            <a:ext cx="9144000" cy="687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80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5D44DDB8-E3B7-C24A-B33F-7A18EA1101A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Mucous Membrane Pemphigoid (MMP)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B48883-5A0A-1D42-99E2-2AF37EDD99E6}"/>
              </a:ext>
            </a:extLst>
          </p:cNvPr>
          <p:cNvSpPr txBox="1"/>
          <p:nvPr/>
        </p:nvSpPr>
        <p:spPr>
          <a:xfrm>
            <a:off x="381000" y="1143000"/>
            <a:ext cx="8458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Autoimmune condition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Subepithelial blistering due to linear deposition of IgG, IgA, C3 along basement membrane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Frequency of involvement: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oral mucosa (85%)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ocular conjunctiva (64%)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skin (24%),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pharynx (19%)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Commonly cause scarring, leading to the morbidity and even mortality associated with this disease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Brunsting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-Perry variant: commonly affects older men and is confined to the head or neck without mucosal involvment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296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99B1186B-2242-8A4C-AA5A-09B2669436E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MMP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Brunsting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-Perry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D4A0DC-B31E-DC48-81B5-A8B07DC3B8AB}"/>
              </a:ext>
            </a:extLst>
          </p:cNvPr>
          <p:cNvSpPr txBox="1"/>
          <p:nvPr/>
        </p:nvSpPr>
        <p:spPr>
          <a:xfrm>
            <a:off x="338803" y="1102667"/>
            <a:ext cx="5029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More common in older 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Confined to the head or neck without mucosal involvment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Typically starts as urticarial plaque and enlarge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Blister along the edges of the plaque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Plaques heal over months with scarring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2F12FB-596B-D44A-96EA-B83F734CD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603" y="3937000"/>
            <a:ext cx="3289300" cy="2463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E46A62-A489-8248-A31D-A2161E5CAE10}"/>
              </a:ext>
            </a:extLst>
          </p:cNvPr>
          <p:cNvSpPr/>
          <p:nvPr/>
        </p:nvSpPr>
        <p:spPr>
          <a:xfrm>
            <a:off x="5566825" y="6413863"/>
            <a:ext cx="37292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Image Source: </a:t>
            </a:r>
            <a:r>
              <a:rPr lang="en-US" sz="1600" i="1" dirty="0" err="1"/>
              <a:t>Jedlickova</a:t>
            </a:r>
            <a:r>
              <a:rPr lang="en-US" sz="1600" i="1" dirty="0"/>
              <a:t> et al. (2011)</a:t>
            </a:r>
            <a:r>
              <a:rPr lang="en-US" sz="1600" i="1" baseline="30000" dirty="0"/>
              <a:t>4</a:t>
            </a:r>
            <a:r>
              <a:rPr lang="en-US" sz="1600" i="1" dirty="0"/>
              <a:t> </a:t>
            </a:r>
            <a:endParaRPr lang="en-US" sz="1600" dirty="0"/>
          </a:p>
          <a:p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17E44B-FB6B-AA48-8C57-A14D1E558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648" y="1102667"/>
            <a:ext cx="3321255" cy="249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80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F71CA3-F235-3941-A024-27AA416E167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Management of MMP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0A69D5F-C2EF-3948-B89C-1B31D785DA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0739784"/>
              </p:ext>
            </p:extLst>
          </p:nvPr>
        </p:nvGraphicFramePr>
        <p:xfrm>
          <a:off x="990600" y="1295400"/>
          <a:ext cx="7543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748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4681</TotalTime>
  <Words>628</Words>
  <Application>Microsoft Macintosh PowerPoint</Application>
  <PresentationFormat>On-screen Show (4:3)</PresentationFormat>
  <Paragraphs>90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UAMS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Photography</dc:title>
  <dc:creator>sam</dc:creator>
  <cp:lastModifiedBy>Malan Kern</cp:lastModifiedBy>
  <cp:revision>142</cp:revision>
  <dcterms:created xsi:type="dcterms:W3CDTF">2012-06-27T20:39:58Z</dcterms:created>
  <dcterms:modified xsi:type="dcterms:W3CDTF">2020-05-07T00:09:19Z</dcterms:modified>
</cp:coreProperties>
</file>